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5" r:id="rId6"/>
    <p:sldId id="264" r:id="rId7"/>
    <p:sldId id="261" r:id="rId8"/>
    <p:sldId id="262" r:id="rId9"/>
    <p:sldId id="263" r:id="rId10"/>
    <p:sldId id="266" r:id="rId11"/>
    <p:sldId id="268" r:id="rId12"/>
    <p:sldId id="269"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F969FA9-2142-4202-AF6F-47F1C6ACC81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969FA9-2142-4202-AF6F-47F1C6ACC81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F969FA9-2142-4202-AF6F-47F1C6ACC81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969FA9-2142-4202-AF6F-47F1C6ACC8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8264E6C-CDBB-44D7-932D-212212782035}" type="datetimeFigureOut">
              <a:rPr lang="en-US" smtClean="0"/>
              <a:t>10/13/2009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969FA9-2142-4202-AF6F-47F1C6ACC81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264E6C-CDBB-44D7-932D-212212782035}" type="datetimeFigureOut">
              <a:rPr lang="en-US" smtClean="0"/>
              <a:t>10/13/2009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F969FA9-2142-4202-AF6F-47F1C6ACC81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AR JULIAN" pitchFamily="2" charset="0"/>
              </a:rPr>
              <a:t>Weingarten Rights</a:t>
            </a:r>
            <a:endParaRPr lang="en-US" sz="6600" dirty="0"/>
          </a:p>
        </p:txBody>
      </p:sp>
      <p:sp>
        <p:nvSpPr>
          <p:cNvPr id="3" name="Subtitle 2"/>
          <p:cNvSpPr>
            <a:spLocks noGrp="1"/>
          </p:cNvSpPr>
          <p:nvPr>
            <p:ph type="subTitle" idx="1"/>
          </p:nvPr>
        </p:nvSpPr>
        <p:spPr>
          <a:xfrm>
            <a:off x="1295400" y="3733800"/>
            <a:ext cx="7406640" cy="1752600"/>
          </a:xfrm>
        </p:spPr>
        <p:txBody>
          <a:bodyPr>
            <a:normAutofit fontScale="70000" lnSpcReduction="20000"/>
          </a:bodyPr>
          <a:lstStyle/>
          <a:p>
            <a:endParaRPr lang="en-US" dirty="0" smtClean="0"/>
          </a:p>
          <a:p>
            <a:r>
              <a:rPr lang="en-US" sz="4800" dirty="0" smtClean="0">
                <a:latin typeface="AR JULIAN" pitchFamily="2" charset="0"/>
              </a:rPr>
              <a:t>Presented by</a:t>
            </a:r>
          </a:p>
          <a:p>
            <a:endParaRPr lang="en-US" sz="4800" dirty="0" smtClean="0">
              <a:latin typeface="AR JULIAN" pitchFamily="2" charset="0"/>
            </a:endParaRPr>
          </a:p>
          <a:p>
            <a:r>
              <a:rPr lang="en-US" sz="4800" dirty="0" smtClean="0">
                <a:latin typeface="AR JULIAN" pitchFamily="2" charset="0"/>
              </a:rPr>
              <a:t>            Molly Estes</a:t>
            </a:r>
            <a:endParaRPr lang="en-US" sz="4800" dirty="0">
              <a:latin typeface="AR JULIA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5. You </a:t>
            </a:r>
            <a:r>
              <a:rPr lang="en-US" dirty="0" smtClean="0"/>
              <a:t>are a steward and notice that a </a:t>
            </a:r>
            <a:r>
              <a:rPr lang="en-US" dirty="0" smtClean="0"/>
              <a:t>carrier </a:t>
            </a:r>
            <a:r>
              <a:rPr lang="en-US" dirty="0" smtClean="0"/>
              <a:t>is being interviewed in a supervisor’ s office. </a:t>
            </a:r>
            <a:r>
              <a:rPr lang="en-US" dirty="0" smtClean="0"/>
              <a:t/>
            </a:r>
            <a:br>
              <a:rPr lang="en-US" dirty="0" smtClean="0"/>
            </a:br>
            <a:r>
              <a:rPr lang="en-US" dirty="0" smtClean="0"/>
              <a:t>Can you demand </a:t>
            </a:r>
            <a:r>
              <a:rPr lang="en-US" dirty="0" smtClean="0"/>
              <a:t>to </a:t>
            </a:r>
            <a:r>
              <a:rPr lang="en-US" dirty="0" smtClean="0"/>
              <a:t>be allowed to attend </a:t>
            </a:r>
            <a:r>
              <a:rPr lang="en-US" dirty="0" smtClean="0"/>
              <a:t>the meeting?</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normAutofit/>
          </a:bodyPr>
          <a:lstStyle/>
          <a:p>
            <a:r>
              <a:rPr lang="en-US" dirty="0" smtClean="0"/>
              <a:t>No.</a:t>
            </a:r>
            <a:br>
              <a:rPr lang="en-US" dirty="0" smtClean="0"/>
            </a:br>
            <a:r>
              <a:rPr lang="en-US" dirty="0" smtClean="0"/>
              <a:t>You may request to attend, but only the carrier in the meeting can invoke the </a:t>
            </a:r>
            <a:r>
              <a:rPr lang="en-US" dirty="0" smtClean="0"/>
              <a:t>W</a:t>
            </a:r>
            <a:r>
              <a:rPr lang="en-US" dirty="0" smtClean="0"/>
              <a:t>eingarten right to union representation.</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fontScale="90000"/>
          </a:bodyPr>
          <a:lstStyle/>
          <a:p>
            <a:r>
              <a:rPr lang="en-US" dirty="0" smtClean="0"/>
              <a:t>6.  </a:t>
            </a:r>
            <a:r>
              <a:rPr lang="en-US" sz="3600" dirty="0" smtClean="0"/>
              <a:t>A </a:t>
            </a:r>
            <a:r>
              <a:rPr lang="en-US" sz="3600" dirty="0" smtClean="0"/>
              <a:t>carrier </a:t>
            </a:r>
            <a:r>
              <a:rPr lang="en-US" sz="3600" dirty="0" smtClean="0"/>
              <a:t>is called in for an interview regarding a recent accident. </a:t>
            </a:r>
            <a:r>
              <a:rPr lang="en-US" sz="3600" dirty="0" smtClean="0"/>
              <a:t/>
            </a:r>
            <a:br>
              <a:rPr lang="en-US" sz="3600" dirty="0" smtClean="0"/>
            </a:br>
            <a:r>
              <a:rPr lang="en-US" sz="3600" dirty="0" smtClean="0"/>
              <a:t>The carrier </a:t>
            </a:r>
            <a:r>
              <a:rPr lang="en-US" sz="3600" dirty="0" smtClean="0"/>
              <a:t>requests that a</a:t>
            </a:r>
            <a:br>
              <a:rPr lang="en-US" sz="3600" dirty="0" smtClean="0"/>
            </a:br>
            <a:r>
              <a:rPr lang="en-US" sz="3600" dirty="0" smtClean="0"/>
              <a:t>union steward be present. The supervisor refuses to allow the steward to be called in, claiming that</a:t>
            </a:r>
            <a:br>
              <a:rPr lang="en-US" sz="3600" dirty="0" smtClean="0"/>
            </a:br>
            <a:r>
              <a:rPr lang="en-US" sz="3600" dirty="0" smtClean="0"/>
              <a:t>he is only trying to get the facts that led to the accident, and continues to question the worker. </a:t>
            </a:r>
            <a:r>
              <a:rPr lang="en-US" sz="3600" dirty="0" smtClean="0"/>
              <a:t/>
            </a:r>
            <a:br>
              <a:rPr lang="en-US" sz="3600" dirty="0" smtClean="0"/>
            </a:br>
            <a:r>
              <a:rPr lang="en-US" sz="3600" dirty="0" smtClean="0"/>
              <a:t>Can the carrier </a:t>
            </a:r>
            <a:r>
              <a:rPr lang="en-US" sz="3600" dirty="0" smtClean="0"/>
              <a:t>refuse to answer the questions of the supervisor?</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583680"/>
          </a:xfrm>
        </p:spPr>
        <p:txBody>
          <a:bodyPr>
            <a:noAutofit/>
          </a:bodyPr>
          <a:lstStyle/>
          <a:p>
            <a:r>
              <a:rPr lang="en-US" sz="4400" dirty="0" smtClean="0"/>
              <a:t>Yes. According to the NLRB, when </a:t>
            </a:r>
            <a:r>
              <a:rPr lang="en-US" sz="4400" smtClean="0"/>
              <a:t>a </a:t>
            </a:r>
            <a:r>
              <a:rPr lang="en-US" sz="4400" smtClean="0"/>
              <a:t>carrier </a:t>
            </a:r>
            <a:r>
              <a:rPr lang="en-US" sz="4400" dirty="0" smtClean="0"/>
              <a:t>is entitled to have a steward present and </a:t>
            </a:r>
            <a:r>
              <a:rPr lang="en-US" sz="4400" dirty="0" smtClean="0"/>
              <a:t>the employer </a:t>
            </a:r>
            <a:r>
              <a:rPr lang="en-US" sz="4400" dirty="0" smtClean="0"/>
              <a:t>refuses to allow a steward to be present, the worker can refuse to participate in the</a:t>
            </a:r>
            <a:br>
              <a:rPr lang="en-US" sz="4400" dirty="0" smtClean="0"/>
            </a:br>
            <a:r>
              <a:rPr lang="en-US" sz="4400" dirty="0" smtClean="0"/>
              <a:t>interview. </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583680"/>
          </a:xfrm>
        </p:spPr>
        <p:txBody>
          <a:bodyPr>
            <a:normAutofit fontScale="90000"/>
          </a:bodyPr>
          <a:lstStyle/>
          <a:p>
            <a:r>
              <a:rPr lang="en-US" dirty="0" smtClean="0"/>
              <a:t>7</a:t>
            </a:r>
            <a:r>
              <a:rPr lang="en-US" dirty="0" smtClean="0"/>
              <a:t>. A supervisor </a:t>
            </a:r>
            <a:r>
              <a:rPr lang="en-US" dirty="0" smtClean="0"/>
              <a:t>stops by </a:t>
            </a:r>
            <a:r>
              <a:rPr lang="en-US" dirty="0" smtClean="0"/>
              <a:t>Sheila’s case </a:t>
            </a:r>
            <a:r>
              <a:rPr lang="en-US" dirty="0" smtClean="0"/>
              <a:t>in order to </a:t>
            </a:r>
            <a:r>
              <a:rPr lang="en-US" dirty="0" smtClean="0"/>
              <a:t>assign her mandatory overtime. </a:t>
            </a:r>
            <a:r>
              <a:rPr lang="en-US" dirty="0" smtClean="0"/>
              <a:t>Sheila </a:t>
            </a:r>
            <a:r>
              <a:rPr lang="en-US" dirty="0" smtClean="0"/>
              <a:t>hates this supervisor and </a:t>
            </a:r>
            <a:r>
              <a:rPr lang="en-US" dirty="0" smtClean="0"/>
              <a:t>tells him that she </a:t>
            </a:r>
            <a:r>
              <a:rPr lang="en-US" dirty="0" err="1" smtClean="0"/>
              <a:t>isn</a:t>
            </a:r>
            <a:r>
              <a:rPr lang="en-US" dirty="0" smtClean="0"/>
              <a:t>’ t saying anything to him without her steward present. </a:t>
            </a:r>
            <a:br>
              <a:rPr lang="en-US" dirty="0" smtClean="0"/>
            </a:br>
            <a:r>
              <a:rPr lang="en-US" dirty="0" smtClean="0"/>
              <a:t>Must the supervisor </a:t>
            </a:r>
            <a:r>
              <a:rPr lang="en-US" dirty="0" smtClean="0"/>
              <a:t>provide Sheila with a </a:t>
            </a:r>
            <a:r>
              <a:rPr lang="en-US" dirty="0" smtClean="0"/>
              <a:t>steward to talk about an OT assignment?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rmAutofit fontScale="90000"/>
          </a:bodyPr>
          <a:lstStyle/>
          <a:p>
            <a:r>
              <a:rPr lang="en-US" dirty="0" smtClean="0"/>
              <a:t>No</a:t>
            </a:r>
            <a:r>
              <a:rPr lang="en-US" dirty="0" smtClean="0"/>
              <a:t>. In this case Weingarten </a:t>
            </a:r>
            <a:r>
              <a:rPr lang="en-US" dirty="0" err="1" smtClean="0"/>
              <a:t>doesn</a:t>
            </a:r>
            <a:r>
              <a:rPr lang="en-US" dirty="0" smtClean="0"/>
              <a:t>’ t apply, and Sheila is not entitled to any union representative.</a:t>
            </a:r>
            <a:br>
              <a:rPr lang="en-US" dirty="0" smtClean="0"/>
            </a:br>
            <a:r>
              <a:rPr lang="en-US" dirty="0" smtClean="0"/>
              <a:t>However, if she hates all </a:t>
            </a:r>
            <a:r>
              <a:rPr lang="en-US" dirty="0" smtClean="0"/>
              <a:t>supervisors </a:t>
            </a:r>
            <a:r>
              <a:rPr lang="en-US" dirty="0" smtClean="0"/>
              <a:t>that much, perhaps the union should recruit Sheila to be a </a:t>
            </a:r>
            <a:r>
              <a:rPr lang="en-US" dirty="0" smtClean="0"/>
              <a:t>shop steward</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Questionnaire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1) A carrier </a:t>
            </a:r>
            <a:r>
              <a:rPr lang="en-US" dirty="0" smtClean="0"/>
              <a:t>is called into the boss’ office in order to be </a:t>
            </a:r>
            <a:r>
              <a:rPr lang="en-US" dirty="0" smtClean="0"/>
              <a:t>handed a seven-day suspension</a:t>
            </a:r>
            <a:r>
              <a:rPr lang="en-US" dirty="0" smtClean="0"/>
              <a:t>. </a:t>
            </a:r>
            <a:endParaRPr lang="en-US" dirty="0" smtClean="0"/>
          </a:p>
          <a:p>
            <a:pPr>
              <a:buNone/>
            </a:pPr>
            <a:r>
              <a:rPr lang="en-US" dirty="0" smtClean="0"/>
              <a:t> </a:t>
            </a:r>
            <a:r>
              <a:rPr lang="en-US" dirty="0" smtClean="0"/>
              <a:t>  She </a:t>
            </a:r>
            <a:r>
              <a:rPr lang="en-US" dirty="0" smtClean="0"/>
              <a:t>requests that she have a steward attend the meeting. Management refuses to </a:t>
            </a:r>
            <a:r>
              <a:rPr lang="en-US" dirty="0" smtClean="0"/>
              <a:t>have the </a:t>
            </a:r>
            <a:r>
              <a:rPr lang="en-US" dirty="0" smtClean="0"/>
              <a:t>steward attend the meeting. </a:t>
            </a:r>
            <a:endParaRPr lang="en-US" dirty="0" smtClean="0"/>
          </a:p>
          <a:p>
            <a:pPr>
              <a:buNone/>
            </a:pPr>
            <a:r>
              <a:rPr lang="en-US" dirty="0" smtClean="0"/>
              <a:t>   Is </a:t>
            </a:r>
            <a:r>
              <a:rPr lang="en-US" dirty="0" smtClean="0"/>
              <a:t>this a violation of her Weingarten rights?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NO,  </a:t>
            </a:r>
            <a:r>
              <a:rPr lang="en-US" dirty="0" smtClean="0"/>
              <a:t>n</a:t>
            </a:r>
            <a:r>
              <a:rPr lang="en-US" dirty="0" smtClean="0"/>
              <a:t>ot </a:t>
            </a:r>
            <a:r>
              <a:rPr lang="en-US" dirty="0" smtClean="0"/>
              <a:t>under Weingarten.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143000" y="1752600"/>
            <a:ext cx="7498080" cy="4191000"/>
          </a:xfrm>
        </p:spPr>
        <p:txBody>
          <a:bodyPr>
            <a:normAutofit/>
          </a:bodyPr>
          <a:lstStyle/>
          <a:p>
            <a:pPr>
              <a:buNone/>
            </a:pPr>
            <a:endParaRPr lang="en-US" dirty="0" smtClean="0"/>
          </a:p>
          <a:p>
            <a:pPr>
              <a:buNone/>
            </a:pPr>
            <a:r>
              <a:rPr lang="en-US" dirty="0" smtClean="0"/>
              <a:t>In </a:t>
            </a:r>
            <a:r>
              <a:rPr lang="en-US" dirty="0" smtClean="0"/>
              <a:t>this case the worker is being called </a:t>
            </a:r>
            <a:r>
              <a:rPr lang="en-US" dirty="0" smtClean="0"/>
              <a:t>in to </a:t>
            </a:r>
            <a:r>
              <a:rPr lang="en-US" dirty="0" smtClean="0"/>
              <a:t>be given discipline. </a:t>
            </a:r>
            <a:endParaRPr lang="en-US" dirty="0" smtClean="0"/>
          </a:p>
          <a:p>
            <a:pPr>
              <a:buNone/>
            </a:pPr>
            <a:r>
              <a:rPr lang="en-US" dirty="0" smtClean="0"/>
              <a:t>Therefore it </a:t>
            </a:r>
            <a:r>
              <a:rPr lang="en-US" dirty="0" smtClean="0"/>
              <a:t>is not an investigatory </a:t>
            </a:r>
            <a:r>
              <a:rPr lang="en-US" dirty="0" smtClean="0"/>
              <a:t>interview, and not a violation of Weingarten  rights.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a:p>
        </p:txBody>
      </p:sp>
      <p:sp>
        <p:nvSpPr>
          <p:cNvPr id="3" name="Content Placeholder 2"/>
          <p:cNvSpPr>
            <a:spLocks noGrp="1"/>
          </p:cNvSpPr>
          <p:nvPr>
            <p:ph idx="1"/>
          </p:nvPr>
        </p:nvSpPr>
        <p:spPr>
          <a:xfrm>
            <a:off x="1219200" y="838200"/>
            <a:ext cx="7498080" cy="4800600"/>
          </a:xfrm>
        </p:spPr>
        <p:txBody>
          <a:bodyPr/>
          <a:lstStyle/>
          <a:p>
            <a:pPr>
              <a:buNone/>
            </a:pPr>
            <a:r>
              <a:rPr lang="en-US" dirty="0" smtClean="0"/>
              <a:t>2. John is called into the supervisor’ s office by </a:t>
            </a:r>
            <a:r>
              <a:rPr lang="en-US" dirty="0" smtClean="0"/>
              <a:t>his supervisor </a:t>
            </a:r>
            <a:r>
              <a:rPr lang="en-US" dirty="0" smtClean="0"/>
              <a:t>for a </a:t>
            </a:r>
            <a:r>
              <a:rPr lang="en-US" dirty="0" smtClean="0"/>
              <a:t>investigative interview .</a:t>
            </a:r>
            <a:endParaRPr lang="en-US" dirty="0" smtClean="0"/>
          </a:p>
          <a:p>
            <a:r>
              <a:rPr lang="en-US" dirty="0" smtClean="0"/>
              <a:t>John’ s steward is sick, so John asks that the interview be delayed until his steward returns. </a:t>
            </a:r>
            <a:endParaRPr lang="en-US" dirty="0" smtClean="0"/>
          </a:p>
          <a:p>
            <a:r>
              <a:rPr lang="en-US" dirty="0" smtClean="0"/>
              <a:t>Must management </a:t>
            </a:r>
            <a:r>
              <a:rPr lang="en-US" dirty="0" smtClean="0"/>
              <a:t>delay the interview until John’ s steward returns to work?</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endParaRPr lang="en-US" dirty="0"/>
          </a:p>
        </p:txBody>
      </p:sp>
      <p:sp>
        <p:nvSpPr>
          <p:cNvPr id="3" name="Content Placeholder 2"/>
          <p:cNvSpPr>
            <a:spLocks noGrp="1"/>
          </p:cNvSpPr>
          <p:nvPr>
            <p:ph idx="1"/>
          </p:nvPr>
        </p:nvSpPr>
        <p:spPr>
          <a:xfrm>
            <a:off x="1143000" y="990600"/>
            <a:ext cx="7498080" cy="5867400"/>
          </a:xfrm>
        </p:spPr>
        <p:txBody>
          <a:bodyPr>
            <a:normAutofit/>
          </a:bodyPr>
          <a:lstStyle/>
          <a:p>
            <a:r>
              <a:rPr lang="en-US" sz="4400" dirty="0" smtClean="0"/>
              <a:t>No. Management does not have to </a:t>
            </a:r>
            <a:r>
              <a:rPr lang="en-US" sz="4800" dirty="0" smtClean="0"/>
              <a:t>delay the investigation if </a:t>
            </a:r>
            <a:r>
              <a:rPr lang="en-US" sz="4800" dirty="0" smtClean="0"/>
              <a:t>another steward is available.</a:t>
            </a:r>
          </a:p>
          <a:p>
            <a:r>
              <a:rPr lang="en-US" sz="4800" dirty="0" smtClean="0"/>
              <a:t>Otherwise they must delay until the steward returns.</a:t>
            </a:r>
            <a:endParaRPr lang="en-US" sz="4800" dirty="0" smtClean="0"/>
          </a:p>
          <a:p>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435608" y="838200"/>
            <a:ext cx="7498080" cy="5410200"/>
          </a:xfrm>
        </p:spPr>
        <p:txBody>
          <a:bodyPr/>
          <a:lstStyle/>
          <a:p>
            <a:pPr>
              <a:buNone/>
            </a:pPr>
            <a:r>
              <a:rPr lang="en-US" dirty="0" smtClean="0"/>
              <a:t>3. </a:t>
            </a:r>
            <a:r>
              <a:rPr lang="en-US" sz="4000" dirty="0" smtClean="0"/>
              <a:t>You are a union steward and are called into the office to discuss your </a:t>
            </a:r>
            <a:r>
              <a:rPr lang="en-US" sz="4000" dirty="0" smtClean="0"/>
              <a:t>sick leave usage.</a:t>
            </a:r>
          </a:p>
          <a:p>
            <a:pPr>
              <a:buNone/>
            </a:pPr>
            <a:r>
              <a:rPr lang="en-US" sz="4000" dirty="0" smtClean="0"/>
              <a:t>  Under Weingarten</a:t>
            </a:r>
            <a:r>
              <a:rPr lang="en-US" sz="4000" dirty="0" smtClean="0"/>
              <a:t>, are you entitled to a union representative?</a:t>
            </a:r>
          </a:p>
          <a:p>
            <a:pPr>
              <a:buNone/>
            </a:pP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219200" y="762000"/>
            <a:ext cx="7498080" cy="5562600"/>
          </a:xfrm>
        </p:spPr>
        <p:txBody>
          <a:bodyPr/>
          <a:lstStyle/>
          <a:p>
            <a:pPr>
              <a:buNone/>
            </a:pPr>
            <a:r>
              <a:rPr lang="en-US" dirty="0" smtClean="0"/>
              <a:t> </a:t>
            </a:r>
            <a:r>
              <a:rPr lang="en-US" sz="4400" dirty="0" smtClean="0"/>
              <a:t>Yes. </a:t>
            </a:r>
            <a:endParaRPr lang="en-US" sz="4400" dirty="0" smtClean="0"/>
          </a:p>
          <a:p>
            <a:pPr>
              <a:buNone/>
            </a:pPr>
            <a:r>
              <a:rPr lang="en-US" sz="4400" dirty="0" smtClean="0"/>
              <a:t> </a:t>
            </a:r>
            <a:r>
              <a:rPr lang="en-US" sz="4400" dirty="0" smtClean="0"/>
              <a:t> Just </a:t>
            </a:r>
            <a:r>
              <a:rPr lang="en-US" sz="4400" dirty="0" smtClean="0"/>
              <a:t>because you are a steward does not mean that you cannot have representation under</a:t>
            </a:r>
          </a:p>
          <a:p>
            <a:pPr>
              <a:buNone/>
            </a:pPr>
            <a:r>
              <a:rPr lang="en-US" sz="4400" dirty="0" smtClean="0"/>
              <a:t>   Weingarten</a:t>
            </a:r>
            <a:r>
              <a:rPr lang="en-US" sz="4400" dirty="0" smtClean="0"/>
              <a:t>.</a:t>
            </a:r>
          </a:p>
          <a:p>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219200" y="914400"/>
            <a:ext cx="7498080" cy="5562600"/>
          </a:xfrm>
        </p:spPr>
        <p:txBody>
          <a:bodyPr/>
          <a:lstStyle/>
          <a:p>
            <a:pPr>
              <a:buNone/>
            </a:pPr>
            <a:r>
              <a:rPr lang="en-US" dirty="0" smtClean="0"/>
              <a:t>4</a:t>
            </a:r>
            <a:r>
              <a:rPr lang="en-US" sz="3600" dirty="0" smtClean="0"/>
              <a:t>.  A carrier </a:t>
            </a:r>
            <a:r>
              <a:rPr lang="en-US" sz="3600" dirty="0" smtClean="0"/>
              <a:t>was given a </a:t>
            </a:r>
            <a:r>
              <a:rPr lang="en-US" sz="3600" dirty="0" smtClean="0"/>
              <a:t>LOW about </a:t>
            </a:r>
            <a:r>
              <a:rPr lang="en-US" sz="3600" dirty="0" smtClean="0"/>
              <a:t>poor attendance and </a:t>
            </a:r>
            <a:r>
              <a:rPr lang="en-US" sz="3600" dirty="0" smtClean="0"/>
              <a:t> later told </a:t>
            </a:r>
            <a:r>
              <a:rPr lang="en-US" sz="3600" dirty="0" smtClean="0"/>
              <a:t>that she must participate </a:t>
            </a:r>
            <a:r>
              <a:rPr lang="en-US" sz="3600" dirty="0" smtClean="0"/>
              <a:t>in a discussion about attendance rules of the ELM.</a:t>
            </a:r>
          </a:p>
          <a:p>
            <a:pPr>
              <a:buNone/>
            </a:pPr>
            <a:r>
              <a:rPr lang="en-US" sz="3600" dirty="0" smtClean="0"/>
              <a:t> </a:t>
            </a:r>
            <a:r>
              <a:rPr lang="en-US" sz="3600" dirty="0" smtClean="0"/>
              <a:t>   </a:t>
            </a:r>
          </a:p>
          <a:p>
            <a:pPr>
              <a:buNone/>
            </a:pPr>
            <a:r>
              <a:rPr lang="en-US" sz="3600" dirty="0" smtClean="0"/>
              <a:t>Can </a:t>
            </a:r>
            <a:r>
              <a:rPr lang="en-US" sz="3600" dirty="0" smtClean="0"/>
              <a:t>this </a:t>
            </a:r>
            <a:r>
              <a:rPr lang="en-US" sz="3600" dirty="0" smtClean="0"/>
              <a:t>carrier demand </a:t>
            </a:r>
            <a:r>
              <a:rPr lang="en-US" sz="3600" dirty="0" smtClean="0"/>
              <a:t>the presence of a union steward at </a:t>
            </a:r>
            <a:r>
              <a:rPr lang="en-US" sz="3600" dirty="0" smtClean="0"/>
              <a:t>the discussion?</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1435608" y="685800"/>
            <a:ext cx="7498080" cy="5562600"/>
          </a:xfrm>
        </p:spPr>
        <p:txBody>
          <a:bodyPr>
            <a:normAutofit/>
          </a:bodyPr>
          <a:lstStyle/>
          <a:p>
            <a:pPr>
              <a:buNone/>
            </a:pPr>
            <a:r>
              <a:rPr lang="en-US" b="1" dirty="0" smtClean="0"/>
              <a:t>It </a:t>
            </a:r>
            <a:r>
              <a:rPr lang="en-US" b="1" dirty="0" smtClean="0"/>
              <a:t>depends</a:t>
            </a:r>
            <a:r>
              <a:rPr lang="en-US" dirty="0" smtClean="0"/>
              <a:t> on whether the </a:t>
            </a:r>
            <a:r>
              <a:rPr lang="en-US" dirty="0" smtClean="0"/>
              <a:t>carrier </a:t>
            </a:r>
            <a:r>
              <a:rPr lang="en-US" dirty="0" smtClean="0"/>
              <a:t>has a reasonable fear that the </a:t>
            </a:r>
            <a:r>
              <a:rPr lang="en-US" dirty="0" smtClean="0"/>
              <a:t>discussion could </a:t>
            </a:r>
            <a:r>
              <a:rPr lang="en-US" dirty="0" smtClean="0"/>
              <a:t>result in </a:t>
            </a:r>
            <a:r>
              <a:rPr lang="en-US" dirty="0" smtClean="0"/>
              <a:t>further discipline</a:t>
            </a:r>
            <a:r>
              <a:rPr lang="en-US" dirty="0" smtClean="0"/>
              <a:t>. </a:t>
            </a:r>
            <a:endParaRPr lang="en-US" dirty="0" smtClean="0"/>
          </a:p>
          <a:p>
            <a:pPr>
              <a:buNone/>
            </a:pPr>
            <a:endParaRPr lang="en-US" dirty="0" smtClean="0"/>
          </a:p>
          <a:p>
            <a:pPr>
              <a:buNone/>
            </a:pPr>
            <a:r>
              <a:rPr lang="en-US" dirty="0" smtClean="0"/>
              <a:t>If others have </a:t>
            </a:r>
            <a:r>
              <a:rPr lang="en-US" dirty="0" smtClean="0"/>
              <a:t>been disciplined </a:t>
            </a:r>
            <a:r>
              <a:rPr lang="en-US" dirty="0" smtClean="0"/>
              <a:t>after attendance discussions, </a:t>
            </a:r>
            <a:r>
              <a:rPr lang="en-US" dirty="0" smtClean="0"/>
              <a:t>then the </a:t>
            </a:r>
            <a:r>
              <a:rPr lang="en-US" dirty="0" smtClean="0"/>
              <a:t>carrier </a:t>
            </a:r>
            <a:r>
              <a:rPr lang="en-US" dirty="0" smtClean="0"/>
              <a:t>could reasonably fear</a:t>
            </a:r>
          </a:p>
          <a:p>
            <a:pPr>
              <a:buNone/>
            </a:pPr>
            <a:r>
              <a:rPr lang="en-US" dirty="0" smtClean="0"/>
              <a:t>    that </a:t>
            </a:r>
            <a:r>
              <a:rPr lang="en-US" dirty="0" smtClean="0"/>
              <a:t>discipline might occur and </a:t>
            </a:r>
            <a:r>
              <a:rPr lang="en-US" dirty="0" smtClean="0"/>
              <a:t> Weingarten </a:t>
            </a:r>
            <a:r>
              <a:rPr lang="en-US" dirty="0" smtClean="0"/>
              <a:t>would apply.</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TotalTime>
  <Words>443</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Weingarten Rights</vt:lpstr>
      <vt:lpstr>             Questionnaire </vt:lpstr>
      <vt:lpstr>  NO,  not under Weingarten.   </vt:lpstr>
      <vt:lpstr>Slide 4</vt:lpstr>
      <vt:lpstr>Slide 5</vt:lpstr>
      <vt:lpstr>Slide 6</vt:lpstr>
      <vt:lpstr>Slide 7</vt:lpstr>
      <vt:lpstr>Slide 8</vt:lpstr>
      <vt:lpstr>Slide 9</vt:lpstr>
      <vt:lpstr>5. You are a steward and notice that a carrier is being interviewed in a supervisor’ s office.  Can you demand to be allowed to attend the meeting? </vt:lpstr>
      <vt:lpstr>No. You may request to attend, but only the carrier in the meeting can invoke the Weingarten right to union representation. </vt:lpstr>
      <vt:lpstr>6.  A carrier is called in for an interview regarding a recent accident.  The carrier requests that a union steward be present. The supervisor refuses to allow the steward to be called in, claiming that he is only trying to get the facts that led to the accident, and continues to question the worker.  Can the carrier refuse to answer the questions of the supervisor? </vt:lpstr>
      <vt:lpstr>Yes. According to the NLRB, when a carrier is entitled to have a steward present and the employer refuses to allow a steward to be present, the worker can refuse to participate in the interview. </vt:lpstr>
      <vt:lpstr>7. A supervisor stops by Sheila’s case in order to assign her mandatory overtime. Sheila hates this supervisor and tells him that she isn’ t saying anything to him without her steward present.  Must the supervisor provide Sheila with a steward to talk about an OT assignment? </vt:lpstr>
      <vt:lpstr>No. In this case Weingarten doesn’ t apply, and Sheila is not entitled to any union representative. However, if she hates all supervisors that much, perhaps the union should recruit Sheila to be a shop steward.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Weingarten Rights</dc:title>
  <dc:creator>Mary</dc:creator>
  <cp:lastModifiedBy>Mary</cp:lastModifiedBy>
  <cp:revision>7</cp:revision>
  <dcterms:created xsi:type="dcterms:W3CDTF">2009-10-14T02:19:00Z</dcterms:created>
  <dcterms:modified xsi:type="dcterms:W3CDTF">2009-10-14T03:12:46Z</dcterms:modified>
</cp:coreProperties>
</file>